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95" r:id="rId3"/>
    <p:sldId id="292" r:id="rId4"/>
    <p:sldId id="29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7" r:id="rId16"/>
    <p:sldId id="300" r:id="rId17"/>
    <p:sldId id="301" r:id="rId18"/>
    <p:sldId id="302" r:id="rId19"/>
    <p:sldId id="303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7" r:id="rId31"/>
    <p:sldId id="293" r:id="rId32"/>
    <p:sldId id="298" r:id="rId33"/>
    <p:sldId id="294" r:id="rId34"/>
    <p:sldId id="288" r:id="rId35"/>
    <p:sldId id="289" r:id="rId36"/>
    <p:sldId id="280" r:id="rId37"/>
    <p:sldId id="286" r:id="rId38"/>
    <p:sldId id="281" r:id="rId39"/>
    <p:sldId id="282" r:id="rId40"/>
    <p:sldId id="283" r:id="rId41"/>
    <p:sldId id="284" r:id="rId42"/>
    <p:sldId id="28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1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5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9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kiye.gov.t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276" y="1376114"/>
            <a:ext cx="10590663" cy="2033516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T.C. </a:t>
            </a:r>
            <a:br>
              <a:rPr lang="tr-TR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FIRAT ÜNİVERSİTESİ</a:t>
            </a:r>
            <a:br>
              <a:rPr lang="tr-TR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KARAKOÇAN MESLEK YÜKSEKOKULU</a:t>
            </a:r>
            <a:endParaRPr lang="en-US" sz="4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875" y="4080921"/>
            <a:ext cx="9144000" cy="1342194"/>
          </a:xfrm>
        </p:spPr>
        <p:txBody>
          <a:bodyPr>
            <a:normAutofit fontScale="92500" lnSpcReduction="10000"/>
          </a:bodyPr>
          <a:lstStyle/>
          <a:p>
            <a:r>
              <a:rPr lang="tr-TR" sz="5000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YAZ STAJI</a:t>
            </a:r>
          </a:p>
          <a:p>
            <a:r>
              <a:rPr lang="tr-TR" sz="5000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BİLGİLENDİRME SUNUMU</a:t>
            </a:r>
            <a:endParaRPr lang="en-US" sz="5000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sya:Fırat Üniversitesi logo.png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6"/>
            <a:ext cx="2851543" cy="22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sya:Fırat Üniversitesi logo.png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457" y="33726"/>
            <a:ext cx="2851543" cy="22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42245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042244" y="3016073"/>
            <a:ext cx="4794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form işyeri/kurum stajı süresince, stajyer öğrenciyi denetlemeye gelen 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denetçi öğretim elemanları tarafından doldurulacaktır.</a:t>
            </a: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19164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919414" y="197346"/>
            <a:ext cx="49541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form işyeri/kurum tarafından doldurulacaktır.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bitiminde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işyeri/kurum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yetkilisince unvan belirtilerek imzalı ve kaşe/mühür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onaylı olacak şekilde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 devam takip çizelgesi (Form No 7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ile işyeri/kurum stajyer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formu (Form No 5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kapalı zarf içinde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Bölüm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Başkanlığına/Program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Koordinatörlerine gönderilir/teslim edilir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u="sng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endParaRPr lang="tr-T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adı soyadı, programı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(Gıda Teknolojisi, Bilgisayar Programcılığı vb),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Sınıfı (1.Sınıf veya 2. Sınıf) ve okul numarası yazılır.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haftada en fazla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 günü çalışılabilir.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Cumartesi, pazar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resmi tatil günlerinde yapılan çalışmalar staj süresinden sayılmaz.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açıklama dikkate alınarak 30 staj günü boyunca tarih atılarak, öğrenciye imzalatılır.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alt kısımda ise staj başlama ve bitiş tarihleri yazılarak, stajyer öğrencinin 30 iş günü staj yaptığı belirtilir.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son ise kurum/işyeri amiri imzalayarak, kaşe/mühür onayını yapar.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9415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919415" y="909051"/>
            <a:ext cx="49541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8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iş günlük staj süresi boyunca, her gün için en az bir sayfa olacak şekilde 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 tarafından staj rapor sayfası doldurulacak ve staj dosyasına eklenecektir. 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bitiminde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iş günlük staj süresi boyunca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doldurulmuş ve onaylatılmış olan staj rapor sayfaları; Bölüm Başkanlığına/Program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Koordinatörlerine gönderilir/teslim edilir.</a:t>
            </a: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tabLst>
                <a:tab pos="273050" algn="l"/>
              </a:tabLst>
            </a:pPr>
            <a:endParaRPr lang="tr-T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staj günündeki yapılan çalışmanın konusunun ne olduğu yazılmalıdır.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 yapıldığı staj gününün tarihi yazılmalıdır.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günü boyunca yapılan çalışmalar detaylı bir şekilde açıklanmalıdır.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alt kısma her staj günü sonunda, sorumlu yönetici veya işyeri/kurum amiri tarafından adı soyadı yazılıp, görevi veya unvanı belirtilip, imzalanmalı, kaşe/mühür onayı yapılmalıdır.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8346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878471" y="2115321"/>
            <a:ext cx="5076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9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form işyeri/kurum stajı tamamlandıktan sonra, staj değerlendirme dersi kapsamında 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değerlendirme komisyonu tarafından doldurulacaktır.  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değerlendirme dersinden alacağınız ara sınav ve final notlarının, hangi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riterler dikkate alınarak verileceği ve notların nasıl hesaplanacağı; bu formda belirtilen hususlar dikkate alınarak bölüm staj komisyonu tarafından değerlendirilecektir.</a:t>
            </a:r>
            <a:endParaRPr lang="tr-T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96"/>
            <a:ext cx="8543500" cy="632573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434318" y="1981877"/>
            <a:ext cx="36485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tr-TR" sz="1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form işyeri/kurum stajı tamamlandıktan sonra, staj değerlendirme dersi kapsamında </a:t>
            </a:r>
            <a:r>
              <a:rPr lang="tr-TR" sz="1700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değerlendirme komisyonu tarafından doldurulacaktır.  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endPara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başlangıç ve bitiş tarihleri, staj süresi,  staj değerlendirme dersinden alınan sınav notları gibi bilgiler; bölüm staj komisyonu tarafından kaydedilmektedir.</a:t>
            </a:r>
            <a:endParaRPr lang="tr-TR" sz="1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7001302" y="117693"/>
            <a:ext cx="49541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 ve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yapacağı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kurum/işyeri tarafından gerekli bilgiler eksiksiz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doldurulduktan sonra,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 ilgili alanı imzalar, kurum/işyerine ve Meslek Yüksekokulu Müdürlüğüne onaylatır. Ardından diğer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başvurusu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evraklarıyla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birlikte,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başvurusu süresi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içerisinde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Başkanlığına/Program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Koordinatörlerine gönderilir/teslim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edilir.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Eğer stajyer öğrenciye işletme/kurum/kuruluş  tarafından yaz stajı boyunca staj ücreti ödenmeyecekse ve öğrenci bu durumu kabul ediyorsa; formun 3. sayfasının en alt kısmındaki boş olan yere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Ücreti Almamayı Kabul Ediyorum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diye stajyer öğrenci yazmalı ve imzalamalıdır.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Formun her sayfası; staj işletmesi, öğrenci ve Yüksekokul Müdürlüğü tarafından paraflanacaktır.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sözleşme 3 nüsha halinde düzenlenecek olup 1 nüshası Yüksekokul müdürlüğünde kalacak, 1 nüshası öğrenciye verilecek ve 1 nüsha staja başlarken stajyer öğrenci tarafından staj işletmesine teslim edilecektir.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700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257" y="0"/>
            <a:ext cx="6755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847" y="0"/>
            <a:ext cx="6564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302" y="0"/>
            <a:ext cx="674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006" y="0"/>
            <a:ext cx="649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02006" y="1473959"/>
            <a:ext cx="8557146" cy="46538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3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Evrakların Teslim Tarihi</a:t>
            </a:r>
            <a:endParaRPr lang="tr-TR" sz="3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7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7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</a:t>
            </a:r>
            <a:r>
              <a:rPr lang="tr-TR" sz="27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Evraklarının Son Teslim Tarihi</a:t>
            </a:r>
            <a:endParaRPr lang="tr-TR" sz="27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Haziran 2025 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Cuma 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günü</a:t>
            </a:r>
          </a:p>
          <a:p>
            <a:pPr marL="0" indent="0">
              <a:buNone/>
            </a:pPr>
            <a:r>
              <a:rPr lang="tr-T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tr-TR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7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Stajı Başlama ve Bitiş Tarihleri</a:t>
            </a:r>
            <a:endParaRPr lang="tr-TR" sz="27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7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Haftada 5 iş günü staj yapılacak şekilde:</a:t>
            </a:r>
            <a:endParaRPr lang="tr-TR" sz="2700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Başlama Tarihi: 21 Temmuz 2025 Pazartesi günü</a:t>
            </a:r>
          </a:p>
          <a:p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Bitiş Tarihi: 29 Ağustos 2025 Cuma günü</a:t>
            </a:r>
          </a:p>
          <a:p>
            <a:endParaRPr lang="tr-T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DOSYASI</a:t>
            </a:r>
            <a:b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HAZIRLAMA </a:t>
            </a:r>
            <a:r>
              <a:rPr lang="tr-T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YÖNTEMİ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997" y="1160061"/>
            <a:ext cx="5363570" cy="5595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54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857" y="341194"/>
            <a:ext cx="8557146" cy="60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75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229" y="723331"/>
            <a:ext cx="10235821" cy="56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14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129" y="313898"/>
            <a:ext cx="9471547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069" y="354841"/>
            <a:ext cx="8611525" cy="62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971" y="245660"/>
            <a:ext cx="8980226" cy="6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321" y="259308"/>
            <a:ext cx="8639033" cy="6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7" y="286603"/>
            <a:ext cx="9608024" cy="6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24" y="354842"/>
            <a:ext cx="8297839" cy="62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55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206691" y="928048"/>
            <a:ext cx="9711518" cy="538539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dosyası rapor sayfaları,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az staj günü sayısı kadar sayfası dolacak şekilde yazılır. </a:t>
            </a:r>
          </a:p>
          <a:p>
            <a:pPr algn="just">
              <a:lnSpc>
                <a:spcPct val="12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dosyası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sayfaları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teknik bir dil ve 3. şahıs anlatımı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(yapıldı, edildi vb şeklinde) 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kullanılarak,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anlaşılır ifadelerden oluşacak cümlelerle yazılır.</a:t>
            </a: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bölümün başlığı büyük harflerle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yazılır ve alt başlıklar da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her kelime büyük harfle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başlatılır.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dosyasını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doldururken mavi renkli tükenmez kalem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dosyası rapor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sayfaları içindeki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tablo sırasıyla numaralandırılmalıdır.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1, Şekil 2… veya Tablo 1, Tablo 2…gibi)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94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78" y="177421"/>
            <a:ext cx="10167582" cy="492684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82388" y="5172193"/>
            <a:ext cx="10536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evraklarının teslim edilmesinde sorun yaşayan öğrenciler;  danışman hocaları ve öğrenci işleriyle irtibata geçebilirler. Staj evraklarının şahsen, posta veya kargo yoluyla en son teslim tarihini geçirmeden; Bölüm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Başkanlığına/Program Staj Koordinatörlerine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 edilmesi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49" y="259307"/>
            <a:ext cx="9266830" cy="63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97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8" y="2276001"/>
            <a:ext cx="10516737" cy="4351338"/>
          </a:xfrm>
        </p:spPr>
        <p:txBody>
          <a:bodyPr>
            <a:normAutofit/>
          </a:bodyPr>
          <a:lstStyle/>
          <a:p>
            <a:pPr algn="just"/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Fırat Üniversitesi Karakoçan Meslek Yüksekokulu web sayfasından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http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://kamyo.firat.edu.tr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) elde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edeceği form dilekçeler ile başlatılır.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formlara erişebilmek için aşağıdaki adımlar izlenmelidir.</a:t>
            </a:r>
          </a:p>
          <a:p>
            <a:pPr algn="just"/>
            <a:r>
              <a:rPr lang="tr-TR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Karakoçan MYO </a:t>
            </a:r>
            <a:r>
              <a:rPr lang="tr-TR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http://</a:t>
            </a:r>
            <a:r>
              <a:rPr lang="tr-TR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karakocan.firat.edu.tr</a:t>
            </a:r>
            <a:r>
              <a:rPr lang="tr-TR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)</a:t>
            </a:r>
            <a:r>
              <a:rPr lang="tr-TR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Duyurular </a:t>
            </a:r>
            <a:r>
              <a:rPr lang="tr-TR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tr-TR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tr-TR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Öğretim Yılı Yaz Stajı </a:t>
            </a:r>
            <a:r>
              <a:rPr lang="tr-TR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Takvimi </a:t>
            </a:r>
            <a:r>
              <a:rPr lang="tr-TR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tr-TR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Meslek </a:t>
            </a:r>
            <a:r>
              <a:rPr lang="tr-TR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Yüksekokulu Staj </a:t>
            </a:r>
            <a:r>
              <a:rPr lang="tr-TR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Dokümanları  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adımların izlenmesi sonucunda staj için gerekli belgelere erişilebilir.</a:t>
            </a:r>
            <a:endParaRPr lang="tr-T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301844" y="1292403"/>
            <a:ext cx="35894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İŞLEMLERİ</a:t>
            </a:r>
          </a:p>
        </p:txBody>
      </p:sp>
    </p:spTree>
    <p:extLst>
      <p:ext uri="{BB962C8B-B14F-4D97-AF65-F5344CB8AC3E}">
        <p14:creationId xmlns:p14="http://schemas.microsoft.com/office/powerpoint/2010/main" val="40489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500" y="95534"/>
            <a:ext cx="11163869" cy="676246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4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Başlangıcında Yapılacak İşlemler</a:t>
            </a:r>
            <a:endParaRPr lang="tr-TR" sz="4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3700" i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</a:t>
            </a:r>
            <a:r>
              <a:rPr lang="tr-TR" sz="37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No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(İşyeri/Kurum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Formu) aracılığı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Program Staj ve Eğitim Uygulama Komisyonu (PSEUK) tarafından uygun görülen işyerine/kuruma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başvurusunda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bulunur.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aşağıda belirtilen belgeleri, ilan edilen süre içerisinde evrak son teslim tarihine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Bölüm Başkanlığına / Program Staj </a:t>
            </a:r>
            <a:r>
              <a:rPr lang="tr-T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Koordinatörlerine teslim eder. </a:t>
            </a:r>
            <a:r>
              <a:rPr lang="tr-TR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(Belirtilen evrakların zamanında teslim edilmesi gerekmektedir aksi halde staj sigorta işlemleri başlatılamayacaktır.)</a:t>
            </a:r>
          </a:p>
          <a:p>
            <a:pPr marL="273050" indent="-273050"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1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’i (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Dosyası Kapak Sayfası)</a:t>
            </a:r>
            <a:r>
              <a:rPr lang="tr-TR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doldurur ve fotoğraf yapıştırarak MYO Müdürlüğüne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onaylatır (fotoğrafın üzeri mühürlenir).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Kurum tarafından onaylanan staj kabul yazısı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2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Staj Başvuru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Formu)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Mecburi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sigorta işlemlerinin yapılabilmesi için SGK durumunu belirten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belge (Müstahaklık Belgesi)</a:t>
            </a:r>
            <a:r>
              <a:rPr lang="tr-TR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Kurumu’ndan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  e-devlet web adresinden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www.turkiye.gov.tr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temin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edilerek alınmalıdır.</a:t>
            </a:r>
          </a:p>
          <a:p>
            <a:pPr marL="273050" indent="-273050"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Çalışan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(Emekli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Sandığı, SSK,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BAĞ-KUR'a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olanlar)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çalıştığına dair kurumlarından belge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getirmelidir.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Nüfus cüzdanı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fotokopisi.</a:t>
            </a:r>
          </a:p>
          <a:p>
            <a:pPr marL="273050" indent="-273050"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İşletmelerde İş Yeri Staj Sözleşmesi (</a:t>
            </a:r>
            <a:r>
              <a:rPr lang="tr-TR" sz="31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11</a:t>
            </a: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(3 Adet)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işlemleri MYO Müdürlüğünce başlatılır. </a:t>
            </a: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Formu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(Sigortalı İşe Giriş Bildirgesi) Müdürlük tarafından onaylanır ve işyerine verilmek üzere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tarafından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alınır.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7382" y="2098580"/>
            <a:ext cx="10175544" cy="3633480"/>
          </a:xfrm>
        </p:spPr>
        <p:txBody>
          <a:bodyPr>
            <a:normAutofit/>
          </a:bodyPr>
          <a:lstStyle/>
          <a:p>
            <a:pPr marL="355600" indent="-3556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şağıda belirtilen belgeler/formlar stajyer öğrenci tarafından, staj yapacağı işyerine/kuruma teslim edilir.</a:t>
            </a:r>
            <a:endParaRPr lang="tr-T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Yüksekokul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Müdürlüğünün staj yapılacak kuruma hitaben yazısı </a:t>
            </a:r>
            <a:r>
              <a:rPr lang="tr-T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(Form No 3</a:t>
            </a: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indent="-3556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zgeçmişi </a:t>
            </a:r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tr-T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indent="-3556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şyeri/kurum stajyer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formu </a:t>
            </a:r>
            <a:r>
              <a:rPr lang="tr-T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(Form No 5) </a:t>
            </a:r>
          </a:p>
          <a:p>
            <a:pPr marL="355600" indent="-3556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 devam takip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çizelgesi </a:t>
            </a:r>
            <a:r>
              <a:rPr lang="tr-T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(Form No 7) </a:t>
            </a:r>
            <a:endParaRPr lang="tr-TR" sz="2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671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427" y="873455"/>
            <a:ext cx="10830636" cy="522162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Süresince Yapılacak İşlemler </a:t>
            </a:r>
            <a:r>
              <a:rPr lang="tr-TR" sz="3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(Staj Dosyasının Hazırlanması)</a:t>
            </a:r>
            <a:endParaRPr lang="tr-TR" sz="30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6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6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osyası </a:t>
            </a:r>
            <a:r>
              <a:rPr lang="tr-TR" sz="26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hazırlanırken aşağıdaki kurallara dikkat edilir:</a:t>
            </a:r>
          </a:p>
          <a:p>
            <a:pPr marL="355600" lvl="0" indent="-355600" algn="just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uygulamasında yapılan işlemler için günlük rapor yazılmalıdır (</a:t>
            </a:r>
            <a:r>
              <a:rPr lang="tr-TR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tr-TR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8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Her bir staj günü için ayrı bir Form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8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sayfası kullanılmalıdır.</a:t>
            </a:r>
          </a:p>
          <a:p>
            <a:pPr marL="355600" lvl="0" indent="0" algn="just">
              <a:spcBef>
                <a:spcPts val="1800"/>
              </a:spcBef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defteri içerisindeki rapor sayfaları, el yazısı ile </a:t>
            </a:r>
            <a:r>
              <a:rPr lang="tr-T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(kurşun kalem </a:t>
            </a:r>
            <a:r>
              <a:rPr lang="tr-T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kullanmaksızın mavi renkli tükenmez kalem ile yazılacak)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bilgisayar ortamında hazırlanabilir.</a:t>
            </a:r>
          </a:p>
          <a:p>
            <a:pPr marL="355600" lvl="0" indent="0" algn="just">
              <a:spcBef>
                <a:spcPts val="1800"/>
              </a:spcBef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 rapor sayfasının (Form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8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alt kısmı, iş yeri sorumlusu tarafından onaylanmış olmalıdır.</a:t>
            </a:r>
          </a:p>
          <a:p>
            <a:pPr marL="355600" lvl="0" indent="0" algn="just">
              <a:spcBef>
                <a:spcPts val="1800"/>
              </a:spcBef>
              <a:buNone/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mesleki çalışmalarını staj defterine işlerken, işyerinin izni çerçevesinde fotoğraf, teknik bilgi, resmi belge, katalog, proje, elektronik kopya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dokümanları da staj defterine eklemelidir.</a:t>
            </a:r>
          </a:p>
          <a:p>
            <a:pPr algn="just">
              <a:spcBef>
                <a:spcPts val="1800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0904" y="1201003"/>
            <a:ext cx="10515600" cy="534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Sonrası Yapılacak İşlemler</a:t>
            </a:r>
            <a:endParaRPr lang="tr-TR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algn="just">
              <a:spcBef>
                <a:spcPts val="18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5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Stajını Tamamlayan Öğrenci;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hazırladığı ve onayları </a:t>
            </a:r>
            <a:r>
              <a:rPr lang="tr-T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(imza, kaşe vb)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tamamlanmış staj dosyasını varsa ekleri ile birlikte ve staj dosyası sıralamasına uygun şekilde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ciltleterek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veya telli dosyaya takılmış olarak staj bitimini takip eden dönemin ders kayıt tarihleri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 ilgili Bölüm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Başkanlığına/Program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Koordinatörlüğüne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gönderir/teslim eder.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5</a:t>
            </a:r>
            <a:r>
              <a:rPr lang="tr-TR" sz="2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 Değerlendirme Formu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tr-TR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7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(İşyeri/Kurum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evam Çizelgesi),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yetkilisi tarafından doldurulup onaylandıktan sonra taahhütlü postayla veya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kapalı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zarf içerisinde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ile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ilgili Bölüm Başkanlığına/Program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Koordinatörlüğüne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gönderilir/teslim edilir.</a:t>
            </a:r>
            <a:endParaRPr lang="tr-T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68740"/>
            <a:ext cx="10515600" cy="550822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Staj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5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30 (Otuz) iş günüdür.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Haftada en fazla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 günü çalışılabilir.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Cumartesi, pazar günleri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resmi tatil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günlerinde yapılan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 staj süresinden sayılmaz. </a:t>
            </a:r>
            <a:endParaRPr lang="tr-T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Stajın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 aylarında yapılması esastır. Devam mecburiyetinin olduğu herhangi bir dersi kalmayan öğrenciler, dönem içinde de staj yapabilirler. </a:t>
            </a:r>
            <a:endParaRPr lang="tr-T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 </a:t>
            </a:r>
            <a:r>
              <a:rPr lang="tr-TR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okulunda ders alan öğrenci,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eşzamanlı olarak yaz stajı yapamaz. Yaz okulu ve yaz stajı günleri kısmen de olsa çakışamaz. Ancak mezuniyet için sadece yaz stajı/stajları kalmış olan bir öğrenci, yaz okulu sürecinde hem staj derslerine kaydolabilir hem de stajlarını yapabilir.</a:t>
            </a:r>
          </a:p>
          <a:p>
            <a:pPr algn="just"/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öğrenci, yaz stajını yaz okulu başlangıç tarihinden önce tamamlamış ise, diğer  dersleri ile birlikte staj dersini de alabilir. Alabileceği toplam ders sayısı staj/stajlar dahil toplam 3 dersi aşamaz. 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841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Yapılacak Yerler 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ygun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yeri bulma sorumluluğu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öğrenciye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aittir. </a:t>
            </a:r>
            <a:r>
              <a:rPr lang="tr-TR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PSEUK’un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göreceği kamu veya özel sektöre ait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işletmelerde öğrenciler yaz stajını yaparlar. </a:t>
            </a:r>
            <a:r>
              <a:rPr lang="tr-TR" sz="25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yaptıkları kurumda/işyerinde 4 yıllık fakülte mezunu (lisans mezunu) sorumlu yönetici veya personel tarafından staj yeri eğitimleri verilir ve staj dosyasındaki gereken işyeri/kurum amiri onayları verilir.</a:t>
            </a:r>
            <a:endParaRPr lang="tr-TR" sz="25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sigorta primleri Müdürlüğe ulaşan belgeler doğrultusunda staj başlangıç-bitiş süreleri göz önüne alınarak Fırat Üniversitesi tarafından ödenir.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PSEUK’un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bilgisi ve onayı alınmaksızın staj yeri ve süresinde kesinlikle değişiklik yapılamaz. </a:t>
            </a:r>
          </a:p>
          <a:p>
            <a:pPr algn="just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İşletmelerde grev ve lokavt uygulaması, işletmelerin çalışmalarına ara vermesi veya çalışmalarını durdurması, deprem, yangın ve sel gibi doğal afet olması durumunda öğrenciler stajlarını </a:t>
            </a:r>
            <a:r>
              <a:rPr lang="tr-T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PSEUK’un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bilgisi ve onayı ile başka işletmelerde sürdürebilirler.</a:t>
            </a:r>
          </a:p>
        </p:txBody>
      </p:sp>
    </p:spTree>
    <p:extLst>
      <p:ext uri="{BB962C8B-B14F-4D97-AF65-F5344CB8AC3E}">
        <p14:creationId xmlns:p14="http://schemas.microsoft.com/office/powerpoint/2010/main" val="37247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979" y="1064525"/>
            <a:ext cx="10616821" cy="51124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Staja </a:t>
            </a:r>
            <a:r>
              <a:rPr lang="tr-TR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Devam Zorunluluğu </a:t>
            </a:r>
            <a:endParaRPr lang="tr-TR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7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Staja </a:t>
            </a:r>
            <a:r>
              <a:rPr lang="tr-TR" sz="27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devam zorunludur.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Stajlar, belirlenen sürede kesintisiz olarak tamamlanır. </a:t>
            </a:r>
            <a:r>
              <a:rPr lang="tr-TR" sz="2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aşağıda belirtilen geçerli mazeretler </a:t>
            </a:r>
            <a:r>
              <a:rPr lang="tr-T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nedeniyle staja </a:t>
            </a:r>
            <a:r>
              <a:rPr lang="tr-TR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devam edilemeyen günler, staj bitiş tarihini takip eden günlerde ve aynı staj dönemi içerisinde telafi </a:t>
            </a:r>
            <a:r>
              <a:rPr lang="tr-TR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edilmelidir</a:t>
            </a:r>
            <a:r>
              <a:rPr lang="tr-TR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5600" indent="-355600"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staja devam edip edemeyeceğini belirten, 3. basamak sağlık kuruluşundan alınmış raporla en fazla 5 (beş) iş gününe kadar hastalık durumu, </a:t>
            </a:r>
          </a:p>
          <a:p>
            <a:pPr marL="355600" indent="-355600"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 işyeri staj sorumlusunca uygun görülecek mazeretleri nedeniyle 3 (üç) iş gününe kadar olan devamsızlık durumu, </a:t>
            </a:r>
          </a:p>
          <a:p>
            <a:pPr marL="355600" indent="-355600" algn="just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 içerisinde hastalık, birinci derecede yakının kaybedilmesi 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 durumlarda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işyerinin onayı ile staja bir süre ara verilmesinden kaynaklanan eksik günler. </a:t>
            </a:r>
          </a:p>
          <a:p>
            <a:pPr marL="355600" indent="-3556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Telafi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edilecek süre toplam staj süresinin yarısını geçemez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1445" y="873457"/>
            <a:ext cx="10698707" cy="5631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Stajyer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Görev ve Sorumlulukları 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</a:t>
            </a:r>
            <a:r>
              <a:rPr lang="tr-T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ğrenci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hem staj yapacağı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işyerinin/kurumun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mesai düzeni ve genel kurallarına hem de Yükseköğretim Kurumları Öğrenci Disiplin Yönetmeliğine uymak zorundadır. </a:t>
            </a:r>
            <a:endParaRPr lang="tr-T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öğrenci, İş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ve Güvenliği Kanununda belirtilen iş güvenliğine ilişkin kurallara uymak zorundadır. </a:t>
            </a: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stajını Müdürlük tarafından onaylanan yerde yapmak zorundadır. PSEUK’dan izinsiz staja ara verilemez ve staj yeri değiştirilemez. </a:t>
            </a: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öğrenci,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yerinden izinsiz ayrılamaz. </a:t>
            </a: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öğrenci, sendikal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etkinliklere katılamaz. </a:t>
            </a:r>
          </a:p>
          <a:p>
            <a:pPr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öğrenci,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 işyerindeki grev, gösteri, yürüyüş veya iş yavaşlatma gibi eylemlere kesinlikle katılamaz. </a:t>
            </a:r>
            <a:endParaRPr lang="tr-TR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öğrenci,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 ve hizmetle ilgili gizliliği gerektiren konularda başkalarına bilgi veremez. </a:t>
            </a:r>
          </a:p>
          <a:p>
            <a:pPr algn="just">
              <a:spcBef>
                <a:spcPts val="1800"/>
              </a:spcBef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8" y="447011"/>
            <a:ext cx="10871578" cy="1325563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Süresince Kullanılacak Formlar</a:t>
            </a:r>
            <a:endParaRPr lang="tr-TR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3343" y="1922699"/>
            <a:ext cx="11341289" cy="4351338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1: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Dosyası Kapak Sayfası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2: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Başvuru ve Onay Sayfası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3: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İşyerine Yazılacak Müdürlük Yazısı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4: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Özgeçmişi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5: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Stajyer Değerlendirme Formu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6: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Denetçi Öğretim Elemanı Değerlendirme Formu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7: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Stajyer Öğrenci Devam Takip Çizelgesi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8: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Rapor Sayfası Şablonu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9: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PSEUK Staj Değerlendirme Formu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10: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Staj Yeri, Staj Tarihi ve Değerlendirme Bilgileri Listesi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11: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Karakoçan MYO İşletmelerde İş Yeri Staj Sözleşmesi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3332" y="1637732"/>
            <a:ext cx="10617958" cy="406703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Stajın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Geçerliliği 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yapacak öğrenci, ilgili dokümanları basılı olarak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yada Meslek Yüksekokulu web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sayfasından temin eder.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raporuna;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süresince çalıştığı birimlerle ilgili konuları, incelemeleri, pratik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çalışmaları, yapılan analizleri vb yazar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işyeri/kurum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yetkilisine onaylatır. </a:t>
            </a:r>
            <a:r>
              <a:rPr lang="tr-TR" sz="25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Onaylanmamış staj raporu geçersizdir. </a:t>
            </a:r>
          </a:p>
          <a:p>
            <a:pPr marL="355600" indent="-3556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bitiminde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yetkilisince unvan belirtilerek imzalı ve kaşe/mühür onaylı işyeri staj değerlendirme formu (Form No 5) ile işyeri devam çizelgesi (Form No 7), kapalı zarf içinde ilgili Bölüm 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Başkanlığına/Program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Koordinatörlüğüne gönderilir/teslim edilir.</a:t>
            </a:r>
          </a:p>
        </p:txBody>
      </p:sp>
    </p:spTree>
    <p:extLst>
      <p:ext uri="{BB962C8B-B14F-4D97-AF65-F5344CB8AC3E}">
        <p14:creationId xmlns:p14="http://schemas.microsoft.com/office/powerpoint/2010/main" val="6899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502" y="272954"/>
            <a:ext cx="10986447" cy="63598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Sigorta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 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5510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sayılı Sosyal Sigortalar ve Genel Sağlık Sigortası Kanunu’nun 5</a:t>
            </a: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maddesinin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bendi uyarınca “</a:t>
            </a:r>
            <a:r>
              <a:rPr lang="tr-TR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yükseköğrenimleri sırasında zorunlu staja tabi tutulacak öğrenciler hakkında iş kazası ve meslek hastalığı sigortası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uygulanmaktadır. Aynı yasanın 87. maddesinin birinci fıkrası (e) bendi çerçevesinde, </a:t>
            </a:r>
            <a:r>
              <a:rPr lang="tr-TR" sz="2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staj süresince iş kazası ve meslek hastalığı sigortası Fırat Üniversitesi tarafından ödenmektedir.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 için gerekli belgeler öğrenci tarafından Müdürlüğe teslim edilir.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mevzuat çerçevesinde öğrencilerin sigorta girişleri Müdürlük tarafından yapılır.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staja başlayabilmesi için Sigortalı İşe Giriş Bildirgesini işyerine teslim etmesi zorunludur.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Sigortalı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İşe Giriş Bildirgesini işyerine teslim etmeyen ve/veya staj yapmaktan vazgeçen bir öğrenci, bu durumu işyerine ve Müdürlüğe bildirmezse, ortaya çıkacak sorumlulukların kendisine ait olduğunu kabul ve taahhüt eder.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Formda </a:t>
            </a:r>
            <a:r>
              <a:rPr lang="tr-T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belirtilen staj bilgileri ve tarihleri değiştirilemez.</a:t>
            </a:r>
          </a:p>
        </p:txBody>
      </p:sp>
    </p:spTree>
    <p:extLst>
      <p:ext uri="{BB962C8B-B14F-4D97-AF65-F5344CB8AC3E}">
        <p14:creationId xmlns:p14="http://schemas.microsoft.com/office/powerpoint/2010/main" val="26425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263" y="150126"/>
            <a:ext cx="11122925" cy="66055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Stajın </a:t>
            </a:r>
            <a:r>
              <a:rPr lang="tr-TR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Değerlendirilmesi </a:t>
            </a:r>
            <a:endParaRPr lang="tr-TR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Stajın </a:t>
            </a:r>
            <a:r>
              <a:rPr lang="tr-T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değerlendirilmesi 2 aşamada tamamlanır: </a:t>
            </a:r>
          </a:p>
          <a:p>
            <a:pPr marL="355600" indent="-355600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Stajını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 öğrenci 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sınıf müfredatındaki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“Staj Değerlendirme” dersine kaydolur. İşyeri staj değerlendirme formu, staj dosyası ve stajla ilgili ek bilgi ve belgeler PSEUK tarafından incelenir. Staj yeri (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İşyeri/Kurum)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notunun % 40’ı ve Staj d</a:t>
            </a: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efteri (Staj dosyası)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notunun % 60’ı alınarak “</a:t>
            </a:r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 sınav notu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belirlenir. </a:t>
            </a:r>
          </a:p>
          <a:p>
            <a:pPr marL="355600" indent="-355600" algn="just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Değerlendirme dersi kapsamında staj sunumu yapar. Sunum değerlendirilir ve “</a:t>
            </a:r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yarıyıl sonu sınav notu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olarak otomasyona işlenir. </a:t>
            </a:r>
          </a:p>
          <a:p>
            <a:pPr marL="355600" indent="-355600" algn="just">
              <a:spcBef>
                <a:spcPts val="1800"/>
              </a:spcBef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notu FF olan bir öğrenci, eksiklerini tamamlayarak bütünleme sınavında stajını yeniden sunar. </a:t>
            </a:r>
            <a:r>
              <a:rPr lang="tr-TR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Bütünleme sınavında da başarısız olan öğrenci stajını tekrarlar. </a:t>
            </a:r>
          </a:p>
          <a:p>
            <a:pPr marL="355600" indent="-355600" algn="just">
              <a:spcBef>
                <a:spcPts val="1800"/>
              </a:spcBef>
            </a:pPr>
            <a:r>
              <a:rPr lang="tr-T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Stajları </a:t>
            </a: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değerlendirilen öğrencilerin listesi, PSEUK tarafından bütünleme sınavlarını müteakiben müdürlüğe iletilmek üzere bölüm başkanlığına bildirilir. </a:t>
            </a:r>
          </a:p>
          <a:p>
            <a:pPr marL="355600" indent="-355600" algn="just">
              <a:spcBef>
                <a:spcPts val="1800"/>
              </a:spcBef>
              <a:spcAft>
                <a:spcPts val="600"/>
              </a:spcAft>
            </a:pPr>
            <a:r>
              <a:rPr lang="tr-TR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7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raporlarının incelenmesi sonucunda, staj evrakında ve belgelerinde tahribat yapan veya </a:t>
            </a:r>
            <a:r>
              <a:rPr lang="tr-TR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devam zorunluluğu kısmında belirtilen </a:t>
            </a:r>
            <a:r>
              <a:rPr lang="tr-TR" sz="27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 dışında staj yerine devam etmediği halde staj raporu düzenleyip teslim ettiği belirlenen öğrenciler hakkında, Yüksek Öğretim Kurumları Öğrenci Disiplin Yönetmeliği çerçevesinde soruşturma açılır.</a:t>
            </a:r>
          </a:p>
        </p:txBody>
      </p:sp>
    </p:spTree>
    <p:extLst>
      <p:ext uri="{BB962C8B-B14F-4D97-AF65-F5344CB8AC3E}">
        <p14:creationId xmlns:p14="http://schemas.microsoft.com/office/powerpoint/2010/main" val="590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4699" y="2627026"/>
            <a:ext cx="5268035" cy="4230974"/>
          </a:xfrm>
        </p:spPr>
        <p:txBody>
          <a:bodyPr>
            <a:noAutofit/>
          </a:bodyPr>
          <a:lstStyle/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Üstteki bölüme fotoğraf yapıştırılacaktır.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adını ve soyadını yazdıktan sonra, programı kısmına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(Gıda Teknolojisi, Bilgisayar Programcılığı vb) yazmalı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öğretim kısmının önündeki boşluğa Birinci yazmalı ve okul numarasını yazmalıdır.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başlama ve bitiş tarihleri olarak aşağıda verilen tarihler yazılmalıdır.</a:t>
            </a:r>
          </a:p>
          <a:p>
            <a:pPr marL="177800" indent="0" algn="just">
              <a:buNone/>
              <a:tabLst>
                <a:tab pos="177800" algn="l"/>
              </a:tabLst>
            </a:pPr>
            <a:r>
              <a:rPr lang="tr-T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Haftada </a:t>
            </a:r>
            <a:r>
              <a:rPr lang="tr-T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iş </a:t>
            </a:r>
            <a:r>
              <a:rPr lang="tr-T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günü staj yapılacak şekilde: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  <a:tabLst>
                <a:tab pos="177800" algn="l"/>
              </a:tabLst>
            </a:pPr>
            <a:r>
              <a:rPr lang="tr-TR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 Tarihi : </a:t>
            </a:r>
            <a:r>
              <a:rPr lang="tr-TR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tr-TR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Temmuz </a:t>
            </a:r>
            <a:r>
              <a:rPr lang="tr-TR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 algn="just">
              <a:buNone/>
              <a:tabLst>
                <a:tab pos="177800" algn="l"/>
              </a:tabLst>
            </a:pPr>
            <a:r>
              <a:rPr lang="tr-TR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Bitiş Tarihi : </a:t>
            </a:r>
            <a:r>
              <a:rPr lang="tr-TR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Ağustos 2025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tabLst>
                <a:tab pos="177800" algn="l"/>
              </a:tabLst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yapılan yerin kurumsal adı ve kurumsal adresi yazılacaktır.</a:t>
            </a:r>
          </a:p>
        </p:txBody>
      </p:sp>
      <p:pic>
        <p:nvPicPr>
          <p:cNvPr id="26" name="İçerik Yer Tutucusu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6960357" cy="6858000"/>
          </a:xfrm>
          <a:prstGeom prst="rect">
            <a:avLst/>
          </a:prstGeom>
        </p:spPr>
      </p:pic>
      <p:sp>
        <p:nvSpPr>
          <p:cNvPr id="25" name="Dikdörtgen 24"/>
          <p:cNvSpPr/>
          <p:nvPr/>
        </p:nvSpPr>
        <p:spPr>
          <a:xfrm>
            <a:off x="6851175" y="1037146"/>
            <a:ext cx="5131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1: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tarafından eksiksiz olarak doldurulduktan sonra fotoğraf yapıştırılarak MYO Müdürlüğüne onaylatılır ve Bölüm Başkanlığına / Program Staj Koordinatörlerine teslim edilir.</a:t>
            </a:r>
            <a:endParaRPr lang="tr-TR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89443" y="2265526"/>
            <a:ext cx="4967785" cy="4312693"/>
          </a:xfrm>
        </p:spPr>
        <p:txBody>
          <a:bodyPr>
            <a:noAutofit/>
          </a:bodyPr>
          <a:lstStyle/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Üstteki kısma staj yapılacak işyeri yada kurumun adı ve hemen altındaki yere ise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yapılacak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işyeri veya kurumun bulunduğu ilin ismi yazılır.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(Gıda Teknolojisi, Bilgisayar Programcılığı vb) Programı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öğrencisi olduğunuz yazıldıktan sonra, tarih alanına ise staj yapacağınız işyeri yada kuruma bu formu onaylattığınız tarih yazılır. Adınız, soyadınız, okul numaranız yazılıp kendi imzanız atılır.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Stajın Yapılacağı Kurum veya İşyeri Onayı kısmına; staj yapılacak kurum veya işyeri tarafından kaşe basılır, imzalanır ve gerekiyorsa mühürlenir.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alttaki onay kısmı ise; bölüm başkanı tarafından imzalanır ve meslek yüksekokulu tarafından imzalanıp, mühürlenir.</a:t>
            </a:r>
          </a:p>
          <a:p>
            <a:pPr algn="just">
              <a:buClr>
                <a:srgbClr val="0070C0"/>
              </a:buClr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5"/>
            <a:ext cx="6796586" cy="68580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980261" y="259224"/>
            <a:ext cx="4967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ğrenci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 eksiksiz olarak doldurulduktan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sonra, staj yapacağı kurum yada işyerine onaylatılır, ardından bölüm başkanı ve meslek yüksekokuluna onaylatıldıktan sonra;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Başkanlığına / Program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Koordinatörlerine teslim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edilir.</a:t>
            </a: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33064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933063" y="1744091"/>
            <a:ext cx="49677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7800" algn="l"/>
              </a:tabLst>
            </a:pP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3:</a:t>
            </a: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Meslek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Yüksekokulu Müdürlüğü tarafından staj yapılacak kuruma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hitaben yazılmış olan bu forma;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 1’de belirtilen İşyeri/Kurum Stajyer Değerlendirme Formu (2 adet) ve Ek 2’de belirtilen Stajyer Öğrenci Devam Takip Çizelgesi (1 adet) de eklenerek, 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 tarafından staj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yapılacak İşyeri/Kuruma 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 edilir.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7800" algn="l"/>
              </a:tabLst>
            </a:pP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tarafından ilgili kısma adı soyadı, programı (Gıda Teknolojisi, Bilgisayar Programcılığı vb)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sınıfı (1.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Sınıf veya 2. Sınıf),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numarası yazılarak, tarih kısmı doldurulur.</a:t>
            </a:r>
          </a:p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77800" algn="l"/>
              </a:tabLst>
            </a:pPr>
            <a:endParaRPr lang="tr-TR" u="sng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tr-T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33313" y="3122162"/>
            <a:ext cx="4685590" cy="2446124"/>
          </a:xfrm>
        </p:spPr>
        <p:txBody>
          <a:bodyPr>
            <a:normAutofit/>
          </a:bodyPr>
          <a:lstStyle/>
          <a:p>
            <a:pPr marL="177800" indent="-177800" algn="just">
              <a:buClr>
                <a:schemeClr val="accent4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form ile staj yapacağınız İşyeri/Kurum sorumlusuna; şahsi bilgileriniz, öğrenim durumunuz, daha önce yaptığınız stajlar, çalıştığınız işyerleri ve meslek yüksekokulunda aldığınız mesleki dersler (alan dersleri) ile ilgili bilgilendirme yapmış olacaksınız. Verdiğiniz bu bilgiler işyeri/ kurum sorumlusunun sizi daha iyi tanımasını ve stajınızı planlamasını sağlayacaktır.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124130" y="1596705"/>
            <a:ext cx="4794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ğrenci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 eksiksiz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doğru bir şekilde doldurulduktan sonra, staja başlanıldığı zaman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sorumlusuna 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 edilir.</a:t>
            </a: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5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2497" y="2803523"/>
            <a:ext cx="4699238" cy="4074338"/>
          </a:xfrm>
        </p:spPr>
        <p:txBody>
          <a:bodyPr>
            <a:normAutofit fontScale="92500" lnSpcReduction="10000"/>
          </a:bodyPr>
          <a:lstStyle/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Öğrencinin; adı soyadı, staj dalı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(Gıda Teknolojisi, Bilgisayar Programcılığı vb),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süresi (30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 Günü), staj başlama ve bitiş tarihleri yazılmalıdır.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İşyerinin/kurumun bilgileri yazılmalıdır.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Koordinatör öğretim elemanının adı ve soyadı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(bölüm başkanının unvanı, adı ve soyadı) yazılmalıdır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Eğitici Personelin (sorumlu yönetici veya lisans mezunu personel) adı ve soyadı yazılmalıdır.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kısmındak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farklı özellik tek tek değerlendirilerek </a:t>
            </a:r>
            <a:r>
              <a:rPr lang="tr-TR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özelliğe rakamla bir not verilmelidir.</a:t>
            </a:r>
          </a:p>
          <a:p>
            <a:pPr marL="177800" indent="-177800" algn="just">
              <a:buClr>
                <a:srgbClr val="0070C0"/>
              </a:buClr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İşyeri/kurum amiri adını soyadını yazıp imzalayarak, kaşe/mühür vurmalıdır.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46962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246961" y="109100"/>
            <a:ext cx="47947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73050" algn="l"/>
              </a:tabLst>
            </a:pPr>
            <a:r>
              <a:rPr lang="tr-T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No 5</a:t>
            </a:r>
            <a:r>
              <a:rPr lang="tr-T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form staj işyeri/kurum tarafından doldurulacaktır.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bitiminde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işyeri/kurum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yetkilisince unvan belirtilerek imzalı ve kaşe/mühür onaylı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işyeri/kurum stajyer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formu (Form No 5) ile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stajyer öğrenci devam takip çizelgesi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(Form No 7), </a:t>
            </a:r>
            <a:r>
              <a:rPr lang="tr-T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kapalı zarf içinde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Bölüm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Başkanlığına/Program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Koordinatörlerine </a:t>
            </a: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gönderilir/teslim edilir.</a:t>
            </a:r>
            <a:endParaRPr lang="tr-TR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2254</TotalTime>
  <Words>2580</Words>
  <Application>Microsoft Office PowerPoint</Application>
  <PresentationFormat>Geniş ekran</PresentationFormat>
  <Paragraphs>154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T.C.  FIRAT ÜNİVERSİTESİ KARAKOÇAN MESLEK YÜKSEKOKULU</vt:lpstr>
      <vt:lpstr>PowerPoint Sunusu</vt:lpstr>
      <vt:lpstr>PowerPoint Sunusu</vt:lpstr>
      <vt:lpstr>Staj Süresince Kullanılacak Formlar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STAJ DOSYASI HAZIRLAMA YÖNTEMİ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STAJ İŞLEMLERİ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SEZER SAĞ</dc:creator>
  <cp:lastModifiedBy>SEZER SAĞ</cp:lastModifiedBy>
  <cp:revision>169</cp:revision>
  <dcterms:created xsi:type="dcterms:W3CDTF">2021-05-22T20:15:22Z</dcterms:created>
  <dcterms:modified xsi:type="dcterms:W3CDTF">2025-03-17T12:19:48Z</dcterms:modified>
</cp:coreProperties>
</file>